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2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087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07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200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759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859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828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766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390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37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325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157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E2D0-9C2A-4423-8432-02DA0257C787}" type="datetimeFigureOut">
              <a:rPr lang="lv-LV" smtClean="0"/>
              <a:t>26.04.2016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2F667-24BD-4D87-B83A-022AA6205A5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497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612" y="2857126"/>
            <a:ext cx="6858000" cy="797090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Neringa Toleikytė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158" y="3967255"/>
            <a:ext cx="6858000" cy="752410"/>
          </a:xfrm>
        </p:spPr>
        <p:txBody>
          <a:bodyPr>
            <a:normAutofit fontScale="62500" lnSpcReduction="20000"/>
          </a:bodyPr>
          <a:lstStyle/>
          <a:p>
            <a:r>
              <a:rPr lang="lt-LT" sz="4800" b="1" dirty="0" err="1" smtClean="0">
                <a:solidFill>
                  <a:schemeClr val="accent1">
                    <a:lumMod val="75000"/>
                  </a:schemeClr>
                </a:solidFill>
              </a:rPr>
              <a:t>Mediation</a:t>
            </a:r>
            <a:r>
              <a:rPr lang="lt-LT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sz="4800" b="1" dirty="0" err="1" smtClean="0">
                <a:solidFill>
                  <a:schemeClr val="accent1">
                    <a:lumMod val="75000"/>
                  </a:schemeClr>
                </a:solidFill>
              </a:rPr>
              <a:t>Principles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lv-LV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C:\Users\KristineTi.TMC_A\Desktop\heade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Equality of Parties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lt-LT" dirty="0" smtClean="0"/>
              <a:t>e</a:t>
            </a:r>
            <a:r>
              <a:rPr lang="en-GB" dirty="0" smtClean="0"/>
              <a:t>ach </a:t>
            </a:r>
            <a:r>
              <a:rPr lang="en-GB" dirty="0"/>
              <a:t>party has equal opportunities to participate in </a:t>
            </a:r>
            <a:r>
              <a:rPr lang="en-GB" dirty="0" smtClean="0"/>
              <a:t>mediation</a:t>
            </a:r>
            <a:endParaRPr lang="lt-LT" dirty="0" smtClean="0"/>
          </a:p>
          <a:p>
            <a:r>
              <a:rPr lang="en-GB" dirty="0"/>
              <a:t>the parties must be must be properly represented when it is needed</a:t>
            </a: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686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err="1"/>
              <a:t>Thank</a:t>
            </a:r>
            <a:r>
              <a:rPr lang="lt-LT" dirty="0"/>
              <a:t> </a:t>
            </a:r>
            <a:r>
              <a:rPr lang="lt-LT" dirty="0" err="1"/>
              <a:t>You</a:t>
            </a:r>
            <a:r>
              <a:rPr lang="en-US" dirty="0"/>
              <a:t>!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2266681"/>
            <a:ext cx="7804597" cy="3910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/>
              <a:t>Neringa</a:t>
            </a:r>
            <a:r>
              <a:rPr lang="en-US" b="1" dirty="0"/>
              <a:t> </a:t>
            </a:r>
            <a:r>
              <a:rPr lang="en-US" b="1" dirty="0" err="1"/>
              <a:t>Toleikyt</a:t>
            </a:r>
            <a:r>
              <a:rPr lang="lt-LT" b="1" dirty="0"/>
              <a:t>ė</a:t>
            </a:r>
          </a:p>
          <a:p>
            <a:pPr marL="0" indent="0" algn="ctr">
              <a:buNone/>
            </a:pPr>
            <a:r>
              <a:rPr lang="lt-LT" dirty="0"/>
              <a:t>Vilnius </a:t>
            </a:r>
            <a:r>
              <a:rPr lang="lt-LT" dirty="0" err="1"/>
              <a:t>University</a:t>
            </a:r>
            <a:r>
              <a:rPr lang="lt-LT" dirty="0"/>
              <a:t> </a:t>
            </a:r>
            <a:r>
              <a:rPr lang="lt-LT" dirty="0" err="1"/>
              <a:t>Faculty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Law</a:t>
            </a:r>
            <a:endParaRPr lang="lt-LT" dirty="0"/>
          </a:p>
          <a:p>
            <a:pPr marL="0" indent="0" algn="ctr">
              <a:buNone/>
            </a:pPr>
            <a:r>
              <a:rPr lang="en-US" dirty="0"/>
              <a:t>n</a:t>
            </a:r>
            <a:r>
              <a:rPr lang="lt-LT" dirty="0" err="1"/>
              <a:t>eringa.toleikyte</a:t>
            </a:r>
            <a:r>
              <a:rPr lang="en-US" dirty="0"/>
              <a:t>@gmail.com</a:t>
            </a:r>
            <a:endParaRPr lang="lt-LT" dirty="0"/>
          </a:p>
          <a:p>
            <a:pPr marL="0" indent="0" algn="ctr">
              <a:buNone/>
            </a:pPr>
            <a:r>
              <a:rPr lang="lt-LT" dirty="0"/>
              <a:t>+370 614 24694</a:t>
            </a:r>
          </a:p>
          <a:p>
            <a:pPr marL="0" indent="0" algn="ctr">
              <a:buNone/>
            </a:pPr>
            <a:r>
              <a:rPr lang="lt-LT" dirty="0"/>
              <a:t>Vilnius, </a:t>
            </a:r>
            <a:r>
              <a:rPr lang="lt-LT" dirty="0" err="1"/>
              <a:t>Lithuania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14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goal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mediation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2266681"/>
            <a:ext cx="7804597" cy="3910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The </a:t>
            </a:r>
            <a:r>
              <a:rPr lang="en-GB" dirty="0"/>
              <a:t>goal of mediation is to reach a solution that is mutually acceptable to all concerned parties and this process is based on special principles which are essential for forging agreed and binding solution.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204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The mediator, in contrast to the arbitration or judge, has no power to impose an outcome on disputing parties, instead he or she tries to reach a resolution of a particular conflict through various </a:t>
            </a:r>
            <a:r>
              <a:rPr lang="en-GB" dirty="0"/>
              <a:t>tactics, strategies and methods that further dialogue, discussion, concession, compensation and understanding between the disputants.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351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key principles of mediation are the following: </a:t>
            </a:r>
            <a:endParaRPr lang="lt-LT" dirty="0"/>
          </a:p>
          <a:p>
            <a:pPr marL="0" indent="0">
              <a:buNone/>
            </a:pPr>
            <a:r>
              <a:rPr lang="en-GB" dirty="0"/>
              <a:t>1. Principle of Freedom or Private Autonomy.</a:t>
            </a:r>
            <a:endParaRPr lang="lt-LT" dirty="0"/>
          </a:p>
          <a:p>
            <a:pPr marL="0" indent="0">
              <a:buNone/>
            </a:pPr>
            <a:r>
              <a:rPr lang="en-GB" dirty="0"/>
              <a:t>2. Principle of Confidentiality.</a:t>
            </a:r>
            <a:endParaRPr lang="lt-LT" dirty="0"/>
          </a:p>
          <a:p>
            <a:pPr marL="0" indent="0">
              <a:buNone/>
            </a:pPr>
            <a:r>
              <a:rPr lang="en-GB" dirty="0"/>
              <a:t>3. Principle of Cooperation.</a:t>
            </a:r>
            <a:endParaRPr lang="lt-LT" dirty="0"/>
          </a:p>
          <a:p>
            <a:pPr marL="0" indent="0">
              <a:buNone/>
            </a:pPr>
            <a:r>
              <a:rPr lang="en-GB" dirty="0"/>
              <a:t>4. Principle of Neutrality.</a:t>
            </a:r>
            <a:endParaRPr lang="lt-LT" dirty="0"/>
          </a:p>
          <a:p>
            <a:pPr marL="0" indent="0">
              <a:buNone/>
            </a:pPr>
            <a:r>
              <a:rPr lang="en-GB" dirty="0"/>
              <a:t>5. Equality of Parties.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776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lt-LT" dirty="0" err="1" smtClean="0"/>
              <a:t>Important</a:t>
            </a:r>
            <a:r>
              <a:rPr lang="en-US" dirty="0" smtClean="0"/>
              <a:t>!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rules of mediation and its principles should be carefully explained in the beginning of the mediation </a:t>
            </a:r>
            <a:r>
              <a:rPr lang="en-GB" dirty="0" smtClean="0"/>
              <a:t>process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794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Principle of Freedom or Private Autonomy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en-GB" dirty="0"/>
              <a:t>parties will play a major role in </a:t>
            </a:r>
            <a:r>
              <a:rPr lang="en-GB" dirty="0" smtClean="0"/>
              <a:t>mediation</a:t>
            </a:r>
            <a:endParaRPr lang="lt-LT" dirty="0" smtClean="0"/>
          </a:p>
          <a:p>
            <a:r>
              <a:rPr lang="en-GB" dirty="0"/>
              <a:t>the process and the agreements reached are solely guided by the will of the </a:t>
            </a:r>
            <a:r>
              <a:rPr lang="en-GB" dirty="0" smtClean="0"/>
              <a:t>parties</a:t>
            </a:r>
            <a:endParaRPr lang="lt-LT" dirty="0" smtClean="0"/>
          </a:p>
          <a:p>
            <a:r>
              <a:rPr lang="en-GB" dirty="0"/>
              <a:t>participants and the mediator are always free to withdraw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52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Principle of Confidentiality and Neutrality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en-GB" dirty="0"/>
              <a:t>what is said or written during the proceeding of mediation can not be used in later, possible court proceedings</a:t>
            </a:r>
            <a:r>
              <a:rPr lang="en-GB" dirty="0" smtClean="0"/>
              <a:t>.</a:t>
            </a:r>
            <a:endParaRPr lang="lt-LT" dirty="0" smtClean="0"/>
          </a:p>
          <a:p>
            <a:r>
              <a:rPr lang="en-GB" dirty="0"/>
              <a:t>relations between a party and a mediator, a mediator and a judge (in charge of the matter), and in relation to the public, or social </a:t>
            </a:r>
            <a:r>
              <a:rPr lang="en-GB" dirty="0" smtClean="0"/>
              <a:t>control</a:t>
            </a:r>
            <a:endParaRPr lang="lt-LT" dirty="0" smtClean="0"/>
          </a:p>
          <a:p>
            <a:r>
              <a:rPr lang="en-GB" dirty="0"/>
              <a:t>reasonable expectations of the parties with regard </a:t>
            </a:r>
            <a:r>
              <a:rPr lang="en-GB" dirty="0" smtClean="0"/>
              <a:t>to</a:t>
            </a:r>
            <a:r>
              <a:rPr lang="lt-LT" dirty="0" smtClean="0"/>
              <a:t> </a:t>
            </a:r>
            <a:r>
              <a:rPr lang="en-GB" dirty="0" smtClean="0"/>
              <a:t>confidentiality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720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Principle of Cooperation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lt-LT" dirty="0"/>
              <a:t>t</a:t>
            </a:r>
            <a:r>
              <a:rPr lang="lt-LT" dirty="0" smtClean="0"/>
              <a:t>o </a:t>
            </a:r>
            <a:r>
              <a:rPr lang="lt-LT" dirty="0" err="1" smtClean="0"/>
              <a:t>participate</a:t>
            </a:r>
            <a:r>
              <a:rPr lang="lt-LT" dirty="0" smtClean="0"/>
              <a:t> </a:t>
            </a:r>
            <a:r>
              <a:rPr lang="en-GB" dirty="0" smtClean="0"/>
              <a:t>in </a:t>
            </a:r>
            <a:r>
              <a:rPr lang="en-GB" dirty="0"/>
              <a:t>good faith and </a:t>
            </a:r>
            <a:r>
              <a:rPr lang="en-GB" dirty="0" smtClean="0"/>
              <a:t>cooperate</a:t>
            </a:r>
            <a:endParaRPr lang="lt-LT" dirty="0" smtClean="0"/>
          </a:p>
          <a:p>
            <a:r>
              <a:rPr lang="lt-LT" dirty="0"/>
              <a:t>t</a:t>
            </a:r>
            <a:r>
              <a:rPr lang="en-GB" dirty="0" smtClean="0"/>
              <a:t>he </a:t>
            </a:r>
            <a:r>
              <a:rPr lang="en-GB" dirty="0"/>
              <a:t>parties have to be willing to allow a neutral third party to help them to reach a acceptable </a:t>
            </a:r>
            <a:r>
              <a:rPr lang="en-GB" dirty="0" smtClean="0"/>
              <a:t>agreement</a:t>
            </a:r>
            <a:endParaRPr lang="lt-LT" dirty="0" smtClean="0"/>
          </a:p>
          <a:p>
            <a:r>
              <a:rPr lang="lt-LT" dirty="0"/>
              <a:t>m</a:t>
            </a:r>
            <a:r>
              <a:rPr lang="en-GB" dirty="0" err="1" smtClean="0"/>
              <a:t>ediator</a:t>
            </a:r>
            <a:r>
              <a:rPr lang="en-GB" dirty="0" smtClean="0"/>
              <a:t> </a:t>
            </a:r>
            <a:r>
              <a:rPr lang="en-GB" dirty="0"/>
              <a:t>should encourage both parties in the dispute to understand the other person’s perspective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48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en-US" dirty="0"/>
              <a:t/>
            </a:r>
            <a:br>
              <a:rPr lang="en-US" dirty="0"/>
            </a:br>
            <a:endParaRPr lang="lv-LV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Principle of Neutrality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4294967295"/>
          </p:nvPr>
        </p:nvSpPr>
        <p:spPr>
          <a:xfrm>
            <a:off x="682580" y="1746739"/>
            <a:ext cx="7804597" cy="4430224"/>
          </a:xfrm>
        </p:spPr>
        <p:txBody>
          <a:bodyPr>
            <a:normAutofit/>
          </a:bodyPr>
          <a:lstStyle/>
          <a:p>
            <a:r>
              <a:rPr lang="lt-LT" dirty="0"/>
              <a:t>m</a:t>
            </a:r>
            <a:r>
              <a:rPr lang="en-GB" dirty="0" err="1" smtClean="0"/>
              <a:t>ediator</a:t>
            </a:r>
            <a:r>
              <a:rPr lang="en-GB" dirty="0" smtClean="0"/>
              <a:t> </a:t>
            </a:r>
            <a:r>
              <a:rPr lang="en-GB" dirty="0"/>
              <a:t>must conduct the mediation in an impartial and neutral </a:t>
            </a:r>
            <a:r>
              <a:rPr lang="en-GB" dirty="0" smtClean="0"/>
              <a:t>manner</a:t>
            </a:r>
            <a:endParaRPr lang="lt-LT" dirty="0" smtClean="0"/>
          </a:p>
          <a:p>
            <a:r>
              <a:rPr lang="en-GB" dirty="0"/>
              <a:t>mediator should not give advice or suggesting </a:t>
            </a:r>
            <a:r>
              <a:rPr lang="en-GB" dirty="0" smtClean="0"/>
              <a:t>solutions</a:t>
            </a:r>
            <a:endParaRPr lang="lt-LT" dirty="0" smtClean="0"/>
          </a:p>
          <a:p>
            <a:r>
              <a:rPr lang="en-GB" dirty="0"/>
              <a:t>mediators must remain neutral as to the outcome of a mediation at all </a:t>
            </a:r>
            <a:r>
              <a:rPr lang="en-GB" dirty="0" smtClean="0"/>
              <a:t>times</a:t>
            </a:r>
            <a:endParaRPr lang="lt-LT" dirty="0" smtClean="0"/>
          </a:p>
          <a:p>
            <a:r>
              <a:rPr lang="lt-LT" dirty="0"/>
              <a:t>n</a:t>
            </a:r>
            <a:r>
              <a:rPr lang="en-GB" dirty="0" err="1" smtClean="0"/>
              <a:t>eutrality</a:t>
            </a:r>
            <a:r>
              <a:rPr lang="en-GB" dirty="0" smtClean="0"/>
              <a:t> </a:t>
            </a:r>
            <a:r>
              <a:rPr lang="en-GB" dirty="0"/>
              <a:t>or impartiality of a mediator should ensure that the parties accept mediator as a person who is sincerely dedicated to resolving the dispute</a:t>
            </a:r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168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416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Neringa Toleikytė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Thank You!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</dc:title>
  <dc:creator>Kristine Tihanova</dc:creator>
  <cp:lastModifiedBy>Kristine Tihanova</cp:lastModifiedBy>
  <cp:revision>10</cp:revision>
  <dcterms:created xsi:type="dcterms:W3CDTF">2015-09-16T09:06:38Z</dcterms:created>
  <dcterms:modified xsi:type="dcterms:W3CDTF">2016-04-26T15:44:19Z</dcterms:modified>
</cp:coreProperties>
</file>